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uce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70348"/>
            <a:ext cx="18288000" cy="5521877"/>
            <a:chOff x="0" y="0"/>
            <a:chExt cx="4816593" cy="1454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4321"/>
            </a:xfrm>
            <a:custGeom>
              <a:avLst/>
              <a:gdLst/>
              <a:ahLst/>
              <a:cxnLst/>
              <a:rect r="r" b="b" t="t" l="l"/>
              <a:pathLst>
                <a:path h="1454321" w="4816592">
                  <a:moveTo>
                    <a:pt x="17780" y="0"/>
                  </a:moveTo>
                  <a:lnTo>
                    <a:pt x="4798813" y="0"/>
                  </a:lnTo>
                  <a:cubicBezTo>
                    <a:pt x="4803528" y="0"/>
                    <a:pt x="4808050" y="1873"/>
                    <a:pt x="4811385" y="5208"/>
                  </a:cubicBezTo>
                  <a:cubicBezTo>
                    <a:pt x="4814719" y="8542"/>
                    <a:pt x="4816592" y="13064"/>
                    <a:pt x="4816592" y="17780"/>
                  </a:cubicBezTo>
                  <a:lnTo>
                    <a:pt x="4816592" y="1436541"/>
                  </a:lnTo>
                  <a:cubicBezTo>
                    <a:pt x="4816592" y="1446361"/>
                    <a:pt x="4808632" y="1454321"/>
                    <a:pt x="4798813" y="1454321"/>
                  </a:cubicBezTo>
                  <a:lnTo>
                    <a:pt x="17780" y="1454321"/>
                  </a:lnTo>
                  <a:cubicBezTo>
                    <a:pt x="7960" y="1454321"/>
                    <a:pt x="0" y="1446361"/>
                    <a:pt x="0" y="1436541"/>
                  </a:cubicBezTo>
                  <a:lnTo>
                    <a:pt x="0" y="17780"/>
                  </a:lnTo>
                  <a:cubicBezTo>
                    <a:pt x="0" y="7960"/>
                    <a:pt x="7960" y="0"/>
                    <a:pt x="177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511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603818"/>
            <a:ext cx="12766614" cy="281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04"/>
              </a:lnSpc>
            </a:pPr>
            <a:r>
              <a:rPr lang="en-US" sz="10385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Understanding Aviation Accidents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4122756"/>
            <a:ext cx="10248501" cy="5713539"/>
          </a:xfrm>
          <a:custGeom>
            <a:avLst/>
            <a:gdLst/>
            <a:ahLst/>
            <a:cxnLst/>
            <a:rect r="r" b="b" t="t" l="l"/>
            <a:pathLst>
              <a:path h="5713539" w="10248501">
                <a:moveTo>
                  <a:pt x="0" y="0"/>
                </a:moveTo>
                <a:lnTo>
                  <a:pt x="10248501" y="0"/>
                </a:lnTo>
                <a:lnTo>
                  <a:pt x="10248501" y="5713540"/>
                </a:lnTo>
                <a:lnTo>
                  <a:pt x="0" y="571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9512">
            <a:off x="9647670" y="823227"/>
            <a:ext cx="14655848" cy="8894242"/>
          </a:xfrm>
          <a:custGeom>
            <a:avLst/>
            <a:gdLst/>
            <a:ahLst/>
            <a:cxnLst/>
            <a:rect r="r" b="b" t="t" l="l"/>
            <a:pathLst>
              <a:path h="8894242" w="14655848">
                <a:moveTo>
                  <a:pt x="0" y="0"/>
                </a:moveTo>
                <a:lnTo>
                  <a:pt x="14655848" y="0"/>
                </a:lnTo>
                <a:lnTo>
                  <a:pt x="14655848" y="8894242"/>
                </a:lnTo>
                <a:lnTo>
                  <a:pt x="0" y="8894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51" t="-1962" r="0" b="-196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78012" y="9072563"/>
            <a:ext cx="371475" cy="3714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434572" y="2125424"/>
            <a:ext cx="371475" cy="37147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4796"/>
              </a:solidFill>
              <a:prstDash val="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5311" y="4122756"/>
            <a:ext cx="371475" cy="37147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4796"/>
              </a:solidFill>
              <a:prstDash val="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502483"/>
            <a:ext cx="4576683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sented by: 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adys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av L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nko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Vasudha Chandn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Om M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ist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ry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967661"/>
            <a:ext cx="4900178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aling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oo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int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ren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ds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, r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isk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 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et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global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ir t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351748"/>
            <a:ext cx="4900178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Insights from 30 Years of Data</a:t>
            </a:r>
          </a:p>
          <a:p>
            <a:pPr algn="l">
              <a:lnSpc>
                <a:spcPts val="262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418334"/>
            <a:chOff x="0" y="0"/>
            <a:chExt cx="4816593" cy="1163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63676"/>
            </a:xfrm>
            <a:custGeom>
              <a:avLst/>
              <a:gdLst/>
              <a:ahLst/>
              <a:cxnLst/>
              <a:rect r="r" b="b" t="t" l="l"/>
              <a:pathLst>
                <a:path h="11636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63676"/>
                  </a:lnTo>
                  <a:lnTo>
                    <a:pt x="0" y="1163676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22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5685059">
            <a:off x="-512964" y="7148799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2263269" y="0"/>
                </a:moveTo>
                <a:lnTo>
                  <a:pt x="0" y="0"/>
                </a:lnTo>
                <a:lnTo>
                  <a:pt x="0" y="2715213"/>
                </a:lnTo>
                <a:lnTo>
                  <a:pt x="2263269" y="2715213"/>
                </a:lnTo>
                <a:lnTo>
                  <a:pt x="22632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94549" y="1254671"/>
            <a:ext cx="12407096" cy="8855564"/>
          </a:xfrm>
          <a:custGeom>
            <a:avLst/>
            <a:gdLst/>
            <a:ahLst/>
            <a:cxnLst/>
            <a:rect r="r" b="b" t="t" l="l"/>
            <a:pathLst>
              <a:path h="8855564" w="12407096">
                <a:moveTo>
                  <a:pt x="0" y="0"/>
                </a:moveTo>
                <a:lnTo>
                  <a:pt x="12407096" y="0"/>
                </a:lnTo>
                <a:lnTo>
                  <a:pt x="12407096" y="8855564"/>
                </a:lnTo>
                <a:lnTo>
                  <a:pt x="0" y="8855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91888" y="9286875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4479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4306" y="241323"/>
            <a:ext cx="14987581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Flight Phases and Accident Risk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418334"/>
            <a:chOff x="0" y="0"/>
            <a:chExt cx="4816593" cy="1163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63676"/>
            </a:xfrm>
            <a:custGeom>
              <a:avLst/>
              <a:gdLst/>
              <a:ahLst/>
              <a:cxnLst/>
              <a:rect r="r" b="b" t="t" l="l"/>
              <a:pathLst>
                <a:path h="11636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63676"/>
                  </a:lnTo>
                  <a:lnTo>
                    <a:pt x="0" y="1163676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22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685059">
            <a:off x="-102934" y="-388630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0"/>
                </a:moveTo>
                <a:lnTo>
                  <a:pt x="2263268" y="0"/>
                </a:lnTo>
                <a:lnTo>
                  <a:pt x="2263268" y="2715213"/>
                </a:lnTo>
                <a:lnTo>
                  <a:pt x="0" y="2715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9571" y="2209167"/>
            <a:ext cx="14648858" cy="6811719"/>
          </a:xfrm>
          <a:custGeom>
            <a:avLst/>
            <a:gdLst/>
            <a:ahLst/>
            <a:cxnLst/>
            <a:rect r="r" b="b" t="t" l="l"/>
            <a:pathLst>
              <a:path h="6811719" w="14648858">
                <a:moveTo>
                  <a:pt x="0" y="0"/>
                </a:moveTo>
                <a:lnTo>
                  <a:pt x="14648858" y="0"/>
                </a:lnTo>
                <a:lnTo>
                  <a:pt x="14648858" y="6811719"/>
                </a:lnTo>
                <a:lnTo>
                  <a:pt x="0" y="6811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91888" y="9286875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4479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4306" y="241323"/>
            <a:ext cx="14987581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Types of Aircraft in Accidents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418334"/>
            <a:chOff x="0" y="0"/>
            <a:chExt cx="4816593" cy="1163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63676"/>
            </a:xfrm>
            <a:custGeom>
              <a:avLst/>
              <a:gdLst/>
              <a:ahLst/>
              <a:cxnLst/>
              <a:rect r="r" b="b" t="t" l="l"/>
              <a:pathLst>
                <a:path h="11636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63676"/>
                  </a:lnTo>
                  <a:lnTo>
                    <a:pt x="0" y="1163676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22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685059">
            <a:off x="-102934" y="-388630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0"/>
                </a:moveTo>
                <a:lnTo>
                  <a:pt x="2263268" y="0"/>
                </a:lnTo>
                <a:lnTo>
                  <a:pt x="2263268" y="2715213"/>
                </a:lnTo>
                <a:lnTo>
                  <a:pt x="0" y="2715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5929" y="1764209"/>
            <a:ext cx="15144335" cy="7345003"/>
          </a:xfrm>
          <a:custGeom>
            <a:avLst/>
            <a:gdLst/>
            <a:ahLst/>
            <a:cxnLst/>
            <a:rect r="r" b="b" t="t" l="l"/>
            <a:pathLst>
              <a:path h="7345003" w="15144335">
                <a:moveTo>
                  <a:pt x="0" y="0"/>
                </a:moveTo>
                <a:lnTo>
                  <a:pt x="15144336" y="0"/>
                </a:lnTo>
                <a:lnTo>
                  <a:pt x="15144336" y="7345003"/>
                </a:lnTo>
                <a:lnTo>
                  <a:pt x="0" y="7345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91888" y="9286875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4479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4306" y="241323"/>
            <a:ext cx="14987581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Types of Aircraft in Accidents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0613584">
            <a:off x="-574466" y="7838781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2263269" y="2715213"/>
                </a:moveTo>
                <a:lnTo>
                  <a:pt x="0" y="2715213"/>
                </a:lnTo>
                <a:lnTo>
                  <a:pt x="0" y="0"/>
                </a:lnTo>
                <a:lnTo>
                  <a:pt x="2263269" y="0"/>
                </a:lnTo>
                <a:lnTo>
                  <a:pt x="2263269" y="27152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845" y="198101"/>
            <a:ext cx="8704527" cy="5051609"/>
          </a:xfrm>
          <a:custGeom>
            <a:avLst/>
            <a:gdLst/>
            <a:ahLst/>
            <a:cxnLst/>
            <a:rect r="r" b="b" t="t" l="l"/>
            <a:pathLst>
              <a:path h="5051609" w="8704527">
                <a:moveTo>
                  <a:pt x="0" y="0"/>
                </a:moveTo>
                <a:lnTo>
                  <a:pt x="8704527" y="0"/>
                </a:lnTo>
                <a:lnTo>
                  <a:pt x="8704527" y="5051609"/>
                </a:lnTo>
                <a:lnTo>
                  <a:pt x="0" y="5051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47" r="0" b="-122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01465" y="198101"/>
            <a:ext cx="8542045" cy="5051609"/>
          </a:xfrm>
          <a:custGeom>
            <a:avLst/>
            <a:gdLst/>
            <a:ahLst/>
            <a:cxnLst/>
            <a:rect r="r" b="b" t="t" l="l"/>
            <a:pathLst>
              <a:path h="5051609" w="8542045">
                <a:moveTo>
                  <a:pt x="0" y="0"/>
                </a:moveTo>
                <a:lnTo>
                  <a:pt x="8542045" y="0"/>
                </a:lnTo>
                <a:lnTo>
                  <a:pt x="8542045" y="5051609"/>
                </a:lnTo>
                <a:lnTo>
                  <a:pt x="0" y="5051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069" r="0" b="-706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01465" y="5511228"/>
            <a:ext cx="8542045" cy="4538366"/>
          </a:xfrm>
          <a:custGeom>
            <a:avLst/>
            <a:gdLst/>
            <a:ahLst/>
            <a:cxnLst/>
            <a:rect r="r" b="b" t="t" l="l"/>
            <a:pathLst>
              <a:path h="4538366" w="8542045">
                <a:moveTo>
                  <a:pt x="0" y="0"/>
                </a:moveTo>
                <a:lnTo>
                  <a:pt x="8542045" y="0"/>
                </a:lnTo>
                <a:lnTo>
                  <a:pt x="8542045" y="4538366"/>
                </a:lnTo>
                <a:lnTo>
                  <a:pt x="0" y="4538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36" r="0" b="-233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845" y="5511228"/>
            <a:ext cx="8704527" cy="4538366"/>
          </a:xfrm>
          <a:custGeom>
            <a:avLst/>
            <a:gdLst/>
            <a:ahLst/>
            <a:cxnLst/>
            <a:rect r="r" b="b" t="t" l="l"/>
            <a:pathLst>
              <a:path h="4538366" w="8704527">
                <a:moveTo>
                  <a:pt x="0" y="0"/>
                </a:moveTo>
                <a:lnTo>
                  <a:pt x="8704527" y="0"/>
                </a:lnTo>
                <a:lnTo>
                  <a:pt x="8704527" y="4538366"/>
                </a:lnTo>
                <a:lnTo>
                  <a:pt x="0" y="4538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490" r="0" b="-1153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05833" y="9224963"/>
            <a:ext cx="35346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2926" y="343497"/>
            <a:ext cx="453836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Cessna 208B Grand Caravan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5398" y="343497"/>
            <a:ext cx="605417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 Havilland Canada DHC-6 Twin Otter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96050" y="5673015"/>
            <a:ext cx="265211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Airbus A320-232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06630" y="5673015"/>
            <a:ext cx="253171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Boeing 737-8AS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9527598">
            <a:off x="-916130" y="7063614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2263269" y="2715213"/>
                </a:moveTo>
                <a:lnTo>
                  <a:pt x="0" y="2715213"/>
                </a:lnTo>
                <a:lnTo>
                  <a:pt x="0" y="0"/>
                </a:lnTo>
                <a:lnTo>
                  <a:pt x="2263269" y="0"/>
                </a:lnTo>
                <a:lnTo>
                  <a:pt x="2263269" y="27152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1598" y="1504638"/>
            <a:ext cx="14555447" cy="7277724"/>
          </a:xfrm>
          <a:custGeom>
            <a:avLst/>
            <a:gdLst/>
            <a:ahLst/>
            <a:cxnLst/>
            <a:rect r="r" b="b" t="t" l="l"/>
            <a:pathLst>
              <a:path h="7277724" w="14555447">
                <a:moveTo>
                  <a:pt x="0" y="0"/>
                </a:moveTo>
                <a:lnTo>
                  <a:pt x="14555447" y="0"/>
                </a:lnTo>
                <a:lnTo>
                  <a:pt x="14555447" y="7277724"/>
                </a:lnTo>
                <a:lnTo>
                  <a:pt x="0" y="7277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4306" y="241323"/>
            <a:ext cx="14987581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b="true" sz="6000">
                <a:solidFill>
                  <a:srgbClr val="22222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Operators with Most Accidents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093058"/>
            <a:ext cx="18288000" cy="4193942"/>
            <a:chOff x="0" y="0"/>
            <a:chExt cx="4816593" cy="1104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04577"/>
            </a:xfrm>
            <a:custGeom>
              <a:avLst/>
              <a:gdLst/>
              <a:ahLst/>
              <a:cxnLst/>
              <a:rect r="r" b="b" t="t" l="l"/>
              <a:pathLst>
                <a:path h="110457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04577"/>
                  </a:lnTo>
                  <a:lnTo>
                    <a:pt x="0" y="1104577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16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3726" y="2892248"/>
            <a:ext cx="8555840" cy="288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66"/>
              </a:lnSpc>
              <a:spcBef>
                <a:spcPct val="0"/>
              </a:spcBef>
            </a:pPr>
            <a:r>
              <a:rPr lang="en-US" b="true" sz="95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 For Attention!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10613584">
            <a:off x="6988214" y="8929394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2"/>
                </a:moveTo>
                <a:lnTo>
                  <a:pt x="2263269" y="2715212"/>
                </a:lnTo>
                <a:lnTo>
                  <a:pt x="2263269" y="0"/>
                </a:lnTo>
                <a:lnTo>
                  <a:pt x="0" y="0"/>
                </a:lnTo>
                <a:lnTo>
                  <a:pt x="0" y="271521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84540" y="7063407"/>
            <a:ext cx="371475" cy="3714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72525" y="2511248"/>
            <a:ext cx="371475" cy="37147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4796"/>
              </a:solidFill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4122756"/>
            <a:ext cx="10248501" cy="5713539"/>
          </a:xfrm>
          <a:custGeom>
            <a:avLst/>
            <a:gdLst/>
            <a:ahLst/>
            <a:cxnLst/>
            <a:rect r="r" b="b" t="t" l="l"/>
            <a:pathLst>
              <a:path h="5713539" w="10248501">
                <a:moveTo>
                  <a:pt x="0" y="0"/>
                </a:moveTo>
                <a:lnTo>
                  <a:pt x="10248501" y="0"/>
                </a:lnTo>
                <a:lnTo>
                  <a:pt x="10248501" y="5713540"/>
                </a:lnTo>
                <a:lnTo>
                  <a:pt x="0" y="571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89512">
            <a:off x="9647670" y="823227"/>
            <a:ext cx="14655848" cy="8894242"/>
          </a:xfrm>
          <a:custGeom>
            <a:avLst/>
            <a:gdLst/>
            <a:ahLst/>
            <a:cxnLst/>
            <a:rect r="r" b="b" t="t" l="l"/>
            <a:pathLst>
              <a:path h="8894242" w="14655848">
                <a:moveTo>
                  <a:pt x="0" y="0"/>
                </a:moveTo>
                <a:lnTo>
                  <a:pt x="14655848" y="0"/>
                </a:lnTo>
                <a:lnTo>
                  <a:pt x="14655848" y="8894242"/>
                </a:lnTo>
                <a:lnTo>
                  <a:pt x="0" y="8894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51" t="-1962" r="0" b="-196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8502483"/>
            <a:ext cx="4576683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sented by: 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adys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av L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nko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Vasudha Chandn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Om M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ist</a:t>
            </a: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ry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2098" y="5143500"/>
            <a:ext cx="8512808" cy="5702787"/>
            <a:chOff x="0" y="0"/>
            <a:chExt cx="2242056" cy="150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2056" cy="1501969"/>
            </a:xfrm>
            <a:custGeom>
              <a:avLst/>
              <a:gdLst/>
              <a:ahLst/>
              <a:cxnLst/>
              <a:rect r="r" b="b" t="t" l="l"/>
              <a:pathLst>
                <a:path h="1501969" w="2242056">
                  <a:moveTo>
                    <a:pt x="50019" y="0"/>
                  </a:moveTo>
                  <a:lnTo>
                    <a:pt x="2192037" y="0"/>
                  </a:lnTo>
                  <a:cubicBezTo>
                    <a:pt x="2205303" y="0"/>
                    <a:pt x="2218025" y="5270"/>
                    <a:pt x="2227406" y="14650"/>
                  </a:cubicBezTo>
                  <a:cubicBezTo>
                    <a:pt x="2236787" y="24031"/>
                    <a:pt x="2242056" y="36753"/>
                    <a:pt x="2242056" y="50019"/>
                  </a:cubicBezTo>
                  <a:lnTo>
                    <a:pt x="2242056" y="1451949"/>
                  </a:lnTo>
                  <a:cubicBezTo>
                    <a:pt x="2242056" y="1465215"/>
                    <a:pt x="2236787" y="1477938"/>
                    <a:pt x="2227406" y="1487318"/>
                  </a:cubicBezTo>
                  <a:cubicBezTo>
                    <a:pt x="2218025" y="1496699"/>
                    <a:pt x="2205303" y="1501969"/>
                    <a:pt x="2192037" y="1501969"/>
                  </a:cubicBezTo>
                  <a:lnTo>
                    <a:pt x="50019" y="1501969"/>
                  </a:lnTo>
                  <a:cubicBezTo>
                    <a:pt x="36753" y="1501969"/>
                    <a:pt x="24031" y="1496699"/>
                    <a:pt x="14650" y="1487318"/>
                  </a:cubicBezTo>
                  <a:cubicBezTo>
                    <a:pt x="5270" y="1477938"/>
                    <a:pt x="0" y="1465215"/>
                    <a:pt x="0" y="1451949"/>
                  </a:cubicBezTo>
                  <a:lnTo>
                    <a:pt x="0" y="50019"/>
                  </a:lnTo>
                  <a:cubicBezTo>
                    <a:pt x="0" y="36753"/>
                    <a:pt x="5270" y="24031"/>
                    <a:pt x="14650" y="14650"/>
                  </a:cubicBezTo>
                  <a:cubicBezTo>
                    <a:pt x="24031" y="5270"/>
                    <a:pt x="36753" y="0"/>
                    <a:pt x="500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42056" cy="1559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10613584">
            <a:off x="12184021" y="8990948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3"/>
                </a:moveTo>
                <a:lnTo>
                  <a:pt x="2263269" y="2715213"/>
                </a:lnTo>
                <a:lnTo>
                  <a:pt x="2263269" y="0"/>
                </a:lnTo>
                <a:lnTo>
                  <a:pt x="0" y="0"/>
                </a:lnTo>
                <a:lnTo>
                  <a:pt x="0" y="27152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27769" y="4069381"/>
            <a:ext cx="371475" cy="3714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4796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93371" y="585890"/>
            <a:ext cx="11301259" cy="1497417"/>
          </a:xfrm>
          <a:custGeom>
            <a:avLst/>
            <a:gdLst/>
            <a:ahLst/>
            <a:cxnLst/>
            <a:rect r="r" b="b" t="t" l="l"/>
            <a:pathLst>
              <a:path h="1497417" w="11301259">
                <a:moveTo>
                  <a:pt x="0" y="0"/>
                </a:moveTo>
                <a:lnTo>
                  <a:pt x="11301258" y="0"/>
                </a:lnTo>
                <a:lnTo>
                  <a:pt x="11301258" y="1497417"/>
                </a:lnTo>
                <a:lnTo>
                  <a:pt x="0" y="1497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113815" y="3016757"/>
            <a:ext cx="831718" cy="8317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113815" y="3275454"/>
            <a:ext cx="83171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113815" y="4398897"/>
            <a:ext cx="831718" cy="83171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113815" y="4657593"/>
            <a:ext cx="83171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13815" y="5781036"/>
            <a:ext cx="831718" cy="83171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113815" y="6039733"/>
            <a:ext cx="83171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113815" y="7163175"/>
            <a:ext cx="831718" cy="83171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113815" y="7421872"/>
            <a:ext cx="83171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28700" y="2791499"/>
            <a:ext cx="7812741" cy="5979075"/>
          </a:xfrm>
          <a:custGeom>
            <a:avLst/>
            <a:gdLst/>
            <a:ahLst/>
            <a:cxnLst/>
            <a:rect r="r" b="b" t="t" l="l"/>
            <a:pathLst>
              <a:path h="5979075" w="7812741">
                <a:moveTo>
                  <a:pt x="0" y="0"/>
                </a:moveTo>
                <a:lnTo>
                  <a:pt x="7812741" y="0"/>
                </a:lnTo>
                <a:lnTo>
                  <a:pt x="7812741" y="5979074"/>
                </a:lnTo>
                <a:lnTo>
                  <a:pt x="0" y="5979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63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4479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45507" y="3152581"/>
            <a:ext cx="3940297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8000 accident records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45507" y="4534720"/>
            <a:ext cx="5461998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Spanning 30 years (1995–2024)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45507" y="5898762"/>
            <a:ext cx="5461998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Global coverage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45507" y="7298999"/>
            <a:ext cx="5913793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Focus on high-level accident data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64248"/>
            <a:ext cx="18288000" cy="2522752"/>
            <a:chOff x="0" y="0"/>
            <a:chExt cx="4816593" cy="664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429"/>
            </a:xfrm>
            <a:custGeom>
              <a:avLst/>
              <a:gdLst/>
              <a:ahLst/>
              <a:cxnLst/>
              <a:rect r="r" b="b" t="t" l="l"/>
              <a:pathLst>
                <a:path h="6644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64429"/>
                  </a:lnTo>
                  <a:lnTo>
                    <a:pt x="0" y="664429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2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691888" y="9283016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613584">
            <a:off x="17047512" y="989966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0"/>
                </a:moveTo>
                <a:lnTo>
                  <a:pt x="2263269" y="0"/>
                </a:lnTo>
                <a:lnTo>
                  <a:pt x="2263269" y="2715213"/>
                </a:lnTo>
                <a:lnTo>
                  <a:pt x="0" y="2715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382" y="2656821"/>
            <a:ext cx="1588323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incident is an occurrence, other than an accident, that affects or could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affect the safety of operations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17829" y="1806949"/>
            <a:ext cx="161701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Incident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07005" y="5261162"/>
            <a:ext cx="10873991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accident, is an occurrence where: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person is fatally or seriously injured.</a:t>
            </a:r>
          </a:p>
          <a:p>
            <a:pPr algn="l" marL="1036320" indent="-345440" lvl="2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aircraft sustains damage or structural failure that adversely affects its strength, performance, or flight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characteristics.</a:t>
            </a:r>
          </a:p>
          <a:p>
            <a:pPr algn="l" marL="1036320" indent="-345440" lvl="2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aircraft is missing or inaccessible.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46764" y="4413437"/>
            <a:ext cx="175914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Accident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13264" y="8657858"/>
            <a:ext cx="6061472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>
                    <a:alpha val="51765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Accordingly to ICAO *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>
                    <a:alpha val="51765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(International Civil Aviation Organization)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64248"/>
            <a:ext cx="18288000" cy="2522752"/>
            <a:chOff x="0" y="0"/>
            <a:chExt cx="4816593" cy="664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429"/>
            </a:xfrm>
            <a:custGeom>
              <a:avLst/>
              <a:gdLst/>
              <a:ahLst/>
              <a:cxnLst/>
              <a:rect r="r" b="b" t="t" l="l"/>
              <a:pathLst>
                <a:path h="6644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64429"/>
                  </a:lnTo>
                  <a:lnTo>
                    <a:pt x="0" y="664429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2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54557" y="1425292"/>
            <a:ext cx="14578887" cy="8200624"/>
          </a:xfrm>
          <a:custGeom>
            <a:avLst/>
            <a:gdLst/>
            <a:ahLst/>
            <a:cxnLst/>
            <a:rect r="r" b="b" t="t" l="l"/>
            <a:pathLst>
              <a:path h="8200624" w="14578887">
                <a:moveTo>
                  <a:pt x="0" y="0"/>
                </a:moveTo>
                <a:lnTo>
                  <a:pt x="14578886" y="0"/>
                </a:lnTo>
                <a:lnTo>
                  <a:pt x="14578886" y="8200624"/>
                </a:lnTo>
                <a:lnTo>
                  <a:pt x="0" y="820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91888" y="9283016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67954" y="445487"/>
            <a:ext cx="6752092" cy="9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35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Global Footprint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613584">
            <a:off x="17047512" y="989966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0"/>
                </a:moveTo>
                <a:lnTo>
                  <a:pt x="2263269" y="0"/>
                </a:lnTo>
                <a:lnTo>
                  <a:pt x="2263269" y="2715213"/>
                </a:lnTo>
                <a:lnTo>
                  <a:pt x="0" y="2715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1078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64248"/>
            <a:ext cx="18288000" cy="2522752"/>
            <a:chOff x="0" y="0"/>
            <a:chExt cx="4816593" cy="664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429"/>
            </a:xfrm>
            <a:custGeom>
              <a:avLst/>
              <a:gdLst/>
              <a:ahLst/>
              <a:cxnLst/>
              <a:rect r="r" b="b" t="t" l="l"/>
              <a:pathLst>
                <a:path h="6644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64429"/>
                  </a:lnTo>
                  <a:lnTo>
                    <a:pt x="0" y="664429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2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10613584">
            <a:off x="-102934" y="-770365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2263268" y="0"/>
                </a:moveTo>
                <a:lnTo>
                  <a:pt x="0" y="0"/>
                </a:lnTo>
                <a:lnTo>
                  <a:pt x="0" y="2715213"/>
                </a:lnTo>
                <a:lnTo>
                  <a:pt x="2263268" y="2715213"/>
                </a:lnTo>
                <a:lnTo>
                  <a:pt x="22632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30598" y="2204644"/>
            <a:ext cx="9796187" cy="5762738"/>
          </a:xfrm>
          <a:custGeom>
            <a:avLst/>
            <a:gdLst/>
            <a:ahLst/>
            <a:cxnLst/>
            <a:rect r="r" b="b" t="t" l="l"/>
            <a:pathLst>
              <a:path h="5762738" w="9796187">
                <a:moveTo>
                  <a:pt x="0" y="0"/>
                </a:moveTo>
                <a:lnTo>
                  <a:pt x="9796186" y="0"/>
                </a:lnTo>
                <a:lnTo>
                  <a:pt x="9796186" y="5762738"/>
                </a:lnTo>
                <a:lnTo>
                  <a:pt x="0" y="5762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9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291407"/>
            <a:ext cx="9396132" cy="5704186"/>
          </a:xfrm>
          <a:custGeom>
            <a:avLst/>
            <a:gdLst/>
            <a:ahLst/>
            <a:cxnLst/>
            <a:rect r="r" b="b" t="t" l="l"/>
            <a:pathLst>
              <a:path h="5704186" w="9396132">
                <a:moveTo>
                  <a:pt x="0" y="0"/>
                </a:moveTo>
                <a:lnTo>
                  <a:pt x="9396132" y="0"/>
                </a:lnTo>
                <a:lnTo>
                  <a:pt x="939613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7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691888" y="9283016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67954" y="445487"/>
            <a:ext cx="6752092" cy="9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35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Global Footprint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64248"/>
            <a:ext cx="18288000" cy="2522752"/>
            <a:chOff x="0" y="0"/>
            <a:chExt cx="4816593" cy="664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429"/>
            </a:xfrm>
            <a:custGeom>
              <a:avLst/>
              <a:gdLst/>
              <a:ahLst/>
              <a:cxnLst/>
              <a:rect r="r" b="b" t="t" l="l"/>
              <a:pathLst>
                <a:path h="6644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64429"/>
                  </a:lnTo>
                  <a:lnTo>
                    <a:pt x="0" y="664429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2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4734" y="1764812"/>
            <a:ext cx="16438532" cy="7861104"/>
          </a:xfrm>
          <a:custGeom>
            <a:avLst/>
            <a:gdLst/>
            <a:ahLst/>
            <a:cxnLst/>
            <a:rect r="r" b="b" t="t" l="l"/>
            <a:pathLst>
              <a:path h="7861104" w="16438532">
                <a:moveTo>
                  <a:pt x="0" y="0"/>
                </a:moveTo>
                <a:lnTo>
                  <a:pt x="16438532" y="0"/>
                </a:lnTo>
                <a:lnTo>
                  <a:pt x="16438532" y="7861104"/>
                </a:lnTo>
                <a:lnTo>
                  <a:pt x="0" y="786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0" t="0" r="-47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91888" y="9283016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4479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351" y="572452"/>
            <a:ext cx="14987581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39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Top Countries by Number of Accidents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10613584">
            <a:off x="-691243" y="295614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2263269" y="2715213"/>
                </a:moveTo>
                <a:lnTo>
                  <a:pt x="0" y="2715213"/>
                </a:lnTo>
                <a:lnTo>
                  <a:pt x="0" y="0"/>
                </a:lnTo>
                <a:lnTo>
                  <a:pt x="2263269" y="0"/>
                </a:lnTo>
                <a:lnTo>
                  <a:pt x="2263269" y="27152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1078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64248"/>
            <a:ext cx="18288000" cy="2522752"/>
            <a:chOff x="0" y="0"/>
            <a:chExt cx="4816593" cy="664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429"/>
            </a:xfrm>
            <a:custGeom>
              <a:avLst/>
              <a:gdLst/>
              <a:ahLst/>
              <a:cxnLst/>
              <a:rect r="r" b="b" t="t" l="l"/>
              <a:pathLst>
                <a:path h="6644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64429"/>
                  </a:lnTo>
                  <a:lnTo>
                    <a:pt x="0" y="664429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2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8292" y="582041"/>
            <a:ext cx="16181008" cy="86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83"/>
              </a:lnSpc>
              <a:spcBef>
                <a:spcPct val="0"/>
              </a:spcBef>
            </a:pPr>
            <a:r>
              <a:rPr lang="en-US" b="true" sz="57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Trends in Aviation Accidents and Fatalities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10613584">
            <a:off x="-691243" y="295614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2263269" y="2715213"/>
                </a:moveTo>
                <a:lnTo>
                  <a:pt x="0" y="2715213"/>
                </a:lnTo>
                <a:lnTo>
                  <a:pt x="0" y="0"/>
                </a:lnTo>
                <a:lnTo>
                  <a:pt x="2263269" y="0"/>
                </a:lnTo>
                <a:lnTo>
                  <a:pt x="2263269" y="27152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55162" y="1486683"/>
            <a:ext cx="14627267" cy="7313634"/>
          </a:xfrm>
          <a:custGeom>
            <a:avLst/>
            <a:gdLst/>
            <a:ahLst/>
            <a:cxnLst/>
            <a:rect r="r" b="b" t="t" l="l"/>
            <a:pathLst>
              <a:path h="7313634" w="14627267">
                <a:moveTo>
                  <a:pt x="0" y="0"/>
                </a:moveTo>
                <a:lnTo>
                  <a:pt x="14627268" y="0"/>
                </a:lnTo>
                <a:lnTo>
                  <a:pt x="14627268" y="7313634"/>
                </a:lnTo>
                <a:lnTo>
                  <a:pt x="0" y="731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691888" y="9283016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64248"/>
            <a:ext cx="18288000" cy="2522752"/>
            <a:chOff x="0" y="0"/>
            <a:chExt cx="4816593" cy="664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429"/>
            </a:xfrm>
            <a:custGeom>
              <a:avLst/>
              <a:gdLst/>
              <a:ahLst/>
              <a:cxnLst/>
              <a:rect r="r" b="b" t="t" l="l"/>
              <a:pathLst>
                <a:path h="6644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64429"/>
                  </a:lnTo>
                  <a:lnTo>
                    <a:pt x="0" y="664429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2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22377" y="2971405"/>
            <a:ext cx="14243246" cy="4344190"/>
          </a:xfrm>
          <a:custGeom>
            <a:avLst/>
            <a:gdLst/>
            <a:ahLst/>
            <a:cxnLst/>
            <a:rect r="r" b="b" t="t" l="l"/>
            <a:pathLst>
              <a:path h="4344190" w="14243246">
                <a:moveTo>
                  <a:pt x="0" y="0"/>
                </a:moveTo>
                <a:lnTo>
                  <a:pt x="14243246" y="0"/>
                </a:lnTo>
                <a:lnTo>
                  <a:pt x="14243246" y="4344190"/>
                </a:lnTo>
                <a:lnTo>
                  <a:pt x="0" y="4344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91888" y="9283016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351" y="572452"/>
            <a:ext cx="14987581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Flight Phases and Accident Risk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64248"/>
            <a:ext cx="18288000" cy="2522752"/>
            <a:chOff x="0" y="0"/>
            <a:chExt cx="4816593" cy="664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429"/>
            </a:xfrm>
            <a:custGeom>
              <a:avLst/>
              <a:gdLst/>
              <a:ahLst/>
              <a:cxnLst/>
              <a:rect r="r" b="b" t="t" l="l"/>
              <a:pathLst>
                <a:path h="6644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64429"/>
                  </a:lnTo>
                  <a:lnTo>
                    <a:pt x="0" y="664429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2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5651" y="1858940"/>
            <a:ext cx="16376698" cy="7021509"/>
          </a:xfrm>
          <a:custGeom>
            <a:avLst/>
            <a:gdLst/>
            <a:ahLst/>
            <a:cxnLst/>
            <a:rect r="r" b="b" t="t" l="l"/>
            <a:pathLst>
              <a:path h="7021509" w="16376698">
                <a:moveTo>
                  <a:pt x="0" y="0"/>
                </a:moveTo>
                <a:lnTo>
                  <a:pt x="16376698" y="0"/>
                </a:lnTo>
                <a:lnTo>
                  <a:pt x="16376698" y="7021509"/>
                </a:lnTo>
                <a:lnTo>
                  <a:pt x="0" y="7021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91888" y="9283016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351" y="572452"/>
            <a:ext cx="14987581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Flight Phases and Accident Risk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DAGvIkSI0S4</dc:identifier>
  <dcterms:modified xsi:type="dcterms:W3CDTF">2011-08-01T06:04:30Z</dcterms:modified>
  <cp:revision>1</cp:revision>
  <dc:title>Aviation Accidents</dc:title>
</cp:coreProperties>
</file>